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9" r:id="rId3"/>
    <p:sldId id="270" r:id="rId4"/>
    <p:sldId id="278" r:id="rId5"/>
    <p:sldId id="281" r:id="rId6"/>
    <p:sldId id="279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77" r:id="rId17"/>
    <p:sldId id="274" r:id="rId18"/>
    <p:sldId id="273" r:id="rId19"/>
    <p:sldId id="285" r:id="rId20"/>
    <p:sldId id="286" r:id="rId21"/>
    <p:sldId id="287" r:id="rId22"/>
    <p:sldId id="288" r:id="rId23"/>
    <p:sldId id="276" r:id="rId24"/>
    <p:sldId id="275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F3A2-A29D-501D-BA88-2B5AE9E48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94F4A-86D6-1F0C-DAD4-C3FA9344F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5142-E9AC-BB9D-FBD6-5F3D5F3F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16F7-30A9-D659-D14D-F95B07DD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51CE-27B4-B783-A7CB-9949FB6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4B30-B593-A917-5B7E-771BF6B7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2EF98-1C5B-F89F-788E-852F9C752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08AAC-0C31-D52C-5ED0-32FD4926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0C38-6C85-E478-C389-D9328B90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96EB-92DC-9286-7768-B4A052CA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8BA1C-C7C5-4D80-7BEB-AF39B66E0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417D7-1540-E412-313D-2CBA0E9E1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973B-EE24-39C9-27A0-5AA2EF48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CE3F-6589-A16A-5527-58DA617E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E8D3D-C9EA-AC73-652C-7D216AC9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FF50-2C1B-D899-54D7-7A1A5A82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3CAD-6BBD-D40C-059A-7FC127952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50DBE-B580-7307-DF62-DFEDB10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3694E-9342-ED72-4C28-5E095CDC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1BF86-7B39-A5D5-4A4D-A6CC19EC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ADC9-EB14-B38D-84D2-060D2DEB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E9AF-0556-1D95-5ABA-E67B3B851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9DC7A-415A-63FC-0256-7EAC494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63B4-02C4-B7F0-242F-0308AF30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B7F3-144D-266E-D203-CD324F6D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BAC9-0E36-1B7A-3717-9D593D1C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F5B1-0F6C-7AE5-330E-B6841A423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A77F8-73B7-E435-EAE3-361291251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DC9C-1A1B-AD8A-4ADA-8BD1FEBB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860B2-25BB-2526-D590-D13D5D1A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30E92-DF23-1337-26EE-350C26E0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7F87-A410-DBBD-1413-FAC9DC3D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E0AEB-98AA-F516-3B24-5147E92CF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4290-4E56-8EAC-3038-C5B51DFAA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D0C23-ECE1-0356-6235-AF80B7797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381AC-0E9A-2A8A-AB60-81989C68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6C8B5-3948-18D0-B697-658FAF2D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3C245-7C11-75D7-47E1-5CA506CD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D1C5D-B031-5421-0C33-AA6CCDF2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8E86-1327-E300-B6E7-DA99C409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2F683-02C5-4631-F545-3D913354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8BC31-3784-3472-B34F-07E54AB5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A52E2-0C95-1C1F-2B61-8492DC4A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646F7-D95A-5228-3A61-58D6A098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F0342-1E30-1F7C-2269-EF3D1360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5CAD0-9B25-955F-E0FC-7A291443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A219-F583-453B-B0F3-7B8250F4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BA29-CCD0-F6AF-BE40-F21A2072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4456D-2793-C983-508B-80192397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C09D5-3DF2-7B28-AAD6-378AF0DD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82368-5574-A6F8-CF66-9810B021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EC525-C40A-297B-D4BE-779A4DE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255C-0F8A-B22B-0C10-F618519F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5051C-9AF0-E253-445B-9D2E29DF4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A6D1F-28D4-6504-C1E1-78B32A40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7261E-DB79-4872-A4E5-260B20B0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D73C8-1769-DD57-EB45-9CD7B70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2DBDC-DFC3-0442-CAF4-0CB6C1B4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395F4-8C4B-E5FA-74DD-1D8ED938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8E180-74CC-9B47-95D4-340B3564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8EA0-344F-91B0-2424-DFC8F6D5C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61CA1-5182-45AD-AC43-6F9C26CEF70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1198-C0A5-87A4-1E13-220D75CE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D4C4-2708-C1D9-6B00-29120E908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A163-8D62-E730-CA05-3E0D898FF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-66674"/>
            <a:ext cx="8791575" cy="23876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sz="4400" cap="none" dirty="0"/>
              <a:t>ntibiotics residues in meat, milk products and </a:t>
            </a:r>
            <a:r>
              <a:rPr lang="en-US" sz="4400" cap="none" dirty="0">
                <a:solidFill>
                  <a:schemeClr val="bg1"/>
                </a:solidFill>
              </a:rPr>
              <a:t>egg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Antibiotics in chicken">
            <a:extLst>
              <a:ext uri="{FF2B5EF4-FFF2-40B4-BE49-F238E27FC236}">
                <a16:creationId xmlns:a16="http://schemas.microsoft.com/office/drawing/2014/main" id="{7947C191-B07D-1494-B708-BA94E6E6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56" y="2320925"/>
            <a:ext cx="2694185" cy="20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Egg Day: The Hidden Danger In ...">
            <a:extLst>
              <a:ext uri="{FF2B5EF4-FFF2-40B4-BE49-F238E27FC236}">
                <a16:creationId xmlns:a16="http://schemas.microsoft.com/office/drawing/2014/main" id="{7E24DDAC-988D-7533-C66F-3BD1F94A7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8" y="46291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ibiotics in Milk">
            <a:extLst>
              <a:ext uri="{FF2B5EF4-FFF2-40B4-BE49-F238E27FC236}">
                <a16:creationId xmlns:a16="http://schemas.microsoft.com/office/drawing/2014/main" id="{C1FC93F3-6FA7-A565-9E8D-40F7FACC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2519761"/>
            <a:ext cx="2638009" cy="20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ganic milk">
            <a:extLst>
              <a:ext uri="{FF2B5EF4-FFF2-40B4-BE49-F238E27FC236}">
                <a16:creationId xmlns:a16="http://schemas.microsoft.com/office/drawing/2014/main" id="{B7610A80-A5C6-0915-79AA-2E21E29D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6" y="46291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4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12" y="148748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Antibiotics could be injected intravenously, </a:t>
            </a:r>
            <a:r>
              <a:rPr lang="en-US" sz="4000" dirty="0"/>
              <a:t>intramuscularly, subcutaneously or administered orally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662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are uses of antibiotics?</a:t>
            </a:r>
          </a:p>
        </p:txBody>
      </p:sp>
    </p:spTree>
    <p:extLst>
      <p:ext uri="{BB962C8B-B14F-4D97-AF65-F5344CB8AC3E}">
        <p14:creationId xmlns:p14="http://schemas.microsoft.com/office/powerpoint/2010/main" val="405136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487487"/>
            <a:ext cx="10056811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Antibiotics are generally used on farms animals for different functions include: </a:t>
            </a:r>
            <a:endParaRPr lang="ar-IQ" sz="3200" dirty="0"/>
          </a:p>
          <a:p>
            <a:pPr marL="0" indent="0" algn="ctr">
              <a:buNone/>
            </a:pPr>
            <a:r>
              <a:rPr lang="en-US" sz="3200" b="1" dirty="0"/>
              <a:t>Antibiotics as therapy: </a:t>
            </a:r>
            <a:r>
              <a:rPr lang="en-US" dirty="0"/>
              <a:t>Exposure of animal to </a:t>
            </a:r>
            <a:r>
              <a:rPr lang="en-US" sz="2400" dirty="0"/>
              <a:t>high dose of antibiotic for relatively shorter periods </a:t>
            </a:r>
            <a:endParaRPr lang="ar-IQ" sz="3200" dirty="0"/>
          </a:p>
          <a:p>
            <a:pPr marL="0" indent="0" algn="ctr">
              <a:buNone/>
            </a:pPr>
            <a:r>
              <a:rPr lang="en-US" sz="3200" b="1" dirty="0"/>
              <a:t>Antibiotics as prophylaxis</a:t>
            </a:r>
            <a:r>
              <a:rPr lang="en-US" sz="3200" dirty="0"/>
              <a:t>: </a:t>
            </a:r>
            <a:r>
              <a:rPr lang="en-US" sz="2400" dirty="0"/>
              <a:t>exposure of animal to moderate dose of antibiotic for longer time durations</a:t>
            </a:r>
          </a:p>
          <a:p>
            <a:pPr marL="0" indent="0" algn="ctr" rtl="1">
              <a:buNone/>
            </a:pPr>
            <a:r>
              <a:rPr lang="en-US" sz="3200" b="1" dirty="0"/>
              <a:t>Antibiotics as growth promoters</a:t>
            </a:r>
            <a:r>
              <a:rPr lang="en-US" sz="3200" dirty="0"/>
              <a:t>: </a:t>
            </a:r>
            <a:r>
              <a:rPr lang="en-US" sz="2400" dirty="0"/>
              <a:t>exposure of animal to a low dose of antimicrobial for a very long duration or throughout the entire lifespan of the animals.  Antibiotic growth promoters are inhibited the gut bacteria leaving more nutrients for animal to be absorbed for greater growth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07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are the common antibiotics classes used in chicken farming?</a:t>
            </a:r>
            <a:endParaRPr 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83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66" y="1493043"/>
            <a:ext cx="10056811" cy="3871913"/>
          </a:xfrm>
        </p:spPr>
        <p:txBody>
          <a:bodyPr>
            <a:normAutofit/>
          </a:bodyPr>
          <a:lstStyle/>
          <a:p>
            <a:r>
              <a:rPr lang="en-US" sz="3800" dirty="0"/>
              <a:t>Penicillines</a:t>
            </a:r>
          </a:p>
          <a:p>
            <a:r>
              <a:rPr lang="en-US" sz="3800" dirty="0"/>
              <a:t>Tetracyclines </a:t>
            </a:r>
          </a:p>
          <a:p>
            <a:r>
              <a:rPr lang="en-US" sz="3800" dirty="0"/>
              <a:t>Macrolides </a:t>
            </a:r>
          </a:p>
          <a:p>
            <a:r>
              <a:rPr lang="en-US" sz="3800" dirty="0"/>
              <a:t>Aminoglycosides </a:t>
            </a:r>
          </a:p>
          <a:p>
            <a:r>
              <a:rPr lang="en-US" sz="3800" dirty="0"/>
              <a:t>Fluoroquinolones </a:t>
            </a:r>
          </a:p>
          <a:p>
            <a:r>
              <a:rPr lang="en-US" sz="3800" dirty="0"/>
              <a:t>Sulfonamides </a:t>
            </a:r>
          </a:p>
          <a:p>
            <a:endParaRPr lang="en-US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57434-FAAB-1679-E91D-46EB46DA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3" y="4072466"/>
            <a:ext cx="2497664" cy="25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C13F0-93A3-2D6A-3B95-2E1B48198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7" t="22778" r="17890" b="11666"/>
          <a:stretch/>
        </p:blipFill>
        <p:spPr>
          <a:xfrm>
            <a:off x="1524000" y="764501"/>
            <a:ext cx="9410700" cy="54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DEB4-89E1-A716-10D3-2CB934A8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1343553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Medications that disappeared rapidly from the body also disappear from egg white in 2-3 days and from yolk in 10 days after cessation of exposure</a:t>
            </a:r>
          </a:p>
        </p:txBody>
      </p:sp>
    </p:spTree>
    <p:extLst>
      <p:ext uri="{BB962C8B-B14F-4D97-AF65-F5344CB8AC3E}">
        <p14:creationId xmlns:p14="http://schemas.microsoft.com/office/powerpoint/2010/main" val="6548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97" y="1135062"/>
            <a:ext cx="10444428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What is the impact of antibiotic residues found in meat, milk products, and egg on human health?</a:t>
            </a:r>
          </a:p>
        </p:txBody>
      </p:sp>
    </p:spTree>
    <p:extLst>
      <p:ext uri="{BB962C8B-B14F-4D97-AF65-F5344CB8AC3E}">
        <p14:creationId xmlns:p14="http://schemas.microsoft.com/office/powerpoint/2010/main" val="219772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97" y="868362"/>
            <a:ext cx="10444428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Antibiotic residues can cause:</a:t>
            </a:r>
          </a:p>
          <a:p>
            <a:r>
              <a:rPr lang="en-US" sz="4400" dirty="0"/>
              <a:t> An allergic reaction</a:t>
            </a:r>
          </a:p>
          <a:p>
            <a:r>
              <a:rPr lang="en-US" sz="4400" dirty="0"/>
              <a:t> Imbalance of intestinal microbiota</a:t>
            </a:r>
          </a:p>
          <a:p>
            <a:r>
              <a:rPr lang="en-US" sz="4400" dirty="0"/>
              <a:t>Development of resistance bacteria against antibiotics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3470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6D05-78F0-B0B7-E2FB-A1E88778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2689715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none" dirty="0">
                <a:latin typeface="Arial Black" pitchFamily="34" charset="0"/>
              </a:rPr>
              <a:t>What are mechanisms of antibiotic resistance?</a:t>
            </a:r>
            <a:br>
              <a:rPr lang="ar-IQ" sz="3600" b="1" cap="none" dirty="0">
                <a:latin typeface="Arial Black" pitchFamily="34" charset="0"/>
              </a:rPr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6154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is antibiotic?</a:t>
            </a:r>
          </a:p>
        </p:txBody>
      </p:sp>
    </p:spTree>
    <p:extLst>
      <p:ext uri="{BB962C8B-B14F-4D97-AF65-F5344CB8AC3E}">
        <p14:creationId xmlns:p14="http://schemas.microsoft.com/office/powerpoint/2010/main" val="913629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77D0A1-EF31-8634-E65E-129F2D1C3030}"/>
              </a:ext>
            </a:extLst>
          </p:cNvPr>
          <p:cNvSpPr txBox="1"/>
          <p:nvPr/>
        </p:nvSpPr>
        <p:spPr>
          <a:xfrm>
            <a:off x="495300" y="711592"/>
            <a:ext cx="976312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3700" dirty="0"/>
              <a:t>Enzymatic destruction of drug</a:t>
            </a:r>
          </a:p>
          <a:p>
            <a:pPr lvl="1">
              <a:buFontTx/>
              <a:buChar char="•"/>
            </a:pPr>
            <a:r>
              <a:rPr lang="en-US" sz="3700" dirty="0"/>
              <a:t>Prevention of penetration of drug.</a:t>
            </a:r>
          </a:p>
          <a:p>
            <a:pPr lvl="1">
              <a:buFontTx/>
              <a:buChar char="•"/>
            </a:pPr>
            <a:r>
              <a:rPr lang="en-US" sz="3700" dirty="0"/>
              <a:t>Alteration of antibiotic target site. </a:t>
            </a:r>
          </a:p>
          <a:p>
            <a:pPr lvl="1">
              <a:buFontTx/>
              <a:buChar char="•"/>
            </a:pPr>
            <a:r>
              <a:rPr lang="en-US" sz="3700" dirty="0"/>
              <a:t>Rapid ejection of the drug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67D106-6B6D-8431-00A0-C294D570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31695"/>
            <a:ext cx="45529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2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AEEE-834F-8048-F2A3-B4BC6D41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90193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latin typeface="Arial Black" pitchFamily="34" charset="0"/>
              </a:rPr>
              <a:t>what factors promote antimicrobial resistance?</a:t>
            </a:r>
            <a:br>
              <a:rPr lang="ar-IQ" cap="none" dirty="0">
                <a:latin typeface="Arial Black" pitchFamily="34" charset="0"/>
              </a:rPr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3558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BC220-3BC0-BE16-0FED-20D53F7B711F}"/>
              </a:ext>
            </a:extLst>
          </p:cNvPr>
          <p:cNvSpPr/>
          <p:nvPr/>
        </p:nvSpPr>
        <p:spPr>
          <a:xfrm>
            <a:off x="704850" y="2244060"/>
            <a:ext cx="1103947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571500">
              <a:buFontTx/>
              <a:buChar char="•"/>
            </a:pPr>
            <a:r>
              <a:rPr lang="en-US" sz="3700" dirty="0"/>
              <a:t>Exposure to sub-optimal levels of antibiotics (misuse).</a:t>
            </a:r>
          </a:p>
          <a:p>
            <a:pPr lvl="1" indent="-571500">
              <a:buFontTx/>
              <a:buChar char="•"/>
            </a:pPr>
            <a:endParaRPr lang="en-US" sz="3700" dirty="0"/>
          </a:p>
          <a:p>
            <a:pPr lvl="1" indent="-571500">
              <a:buFontTx/>
              <a:buChar char="•"/>
            </a:pPr>
            <a:r>
              <a:rPr lang="en-US" sz="3700" dirty="0"/>
              <a:t>Exposure to microbes carrying resistance genes.</a:t>
            </a:r>
          </a:p>
        </p:txBody>
      </p:sp>
    </p:spTree>
    <p:extLst>
      <p:ext uri="{BB962C8B-B14F-4D97-AF65-F5344CB8AC3E}">
        <p14:creationId xmlns:p14="http://schemas.microsoft.com/office/powerpoint/2010/main" val="245884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B21-E3FA-900D-0EB2-C372F2A6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71410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0" i="0" dirty="0">
                <a:effectLst/>
                <a:latin typeface="arial" panose="020B0604020202020204" pitchFamily="34" charset="0"/>
              </a:rPr>
              <a:t>How can detect the antibiotic residues in egg?</a:t>
            </a:r>
          </a:p>
          <a:p>
            <a:pPr marL="0" indent="0" algn="ctr">
              <a:buNone/>
            </a:pP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66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ngbio Egg antibiotic residue test kit - YouTube">
            <a:extLst>
              <a:ext uri="{FF2B5EF4-FFF2-40B4-BE49-F238E27FC236}">
                <a16:creationId xmlns:a16="http://schemas.microsoft.com/office/drawing/2014/main" id="{77E3E77D-23E6-067C-293B-463DB29D8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83" y="1503263"/>
            <a:ext cx="7908984" cy="4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EF720-874B-ACBB-5250-A458A093ED1D}"/>
              </a:ext>
            </a:extLst>
          </p:cNvPr>
          <p:cNvSpPr txBox="1"/>
          <p:nvPr/>
        </p:nvSpPr>
        <p:spPr>
          <a:xfrm>
            <a:off x="1304925" y="2952750"/>
            <a:ext cx="9582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How can detect the antibiotic residues in milk?</a:t>
            </a:r>
          </a:p>
        </p:txBody>
      </p:sp>
    </p:spTree>
    <p:extLst>
      <p:ext uri="{BB962C8B-B14F-4D97-AF65-F5344CB8AC3E}">
        <p14:creationId xmlns:p14="http://schemas.microsoft.com/office/powerpoint/2010/main" val="3662632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86876-F69D-2CA6-EE93-0A51B7F58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594" t="23795" r="34219" b="8499"/>
          <a:stretch/>
        </p:blipFill>
        <p:spPr>
          <a:xfrm>
            <a:off x="3057525" y="197643"/>
            <a:ext cx="5570371" cy="6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7962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 </a:t>
            </a:r>
            <a:r>
              <a:rPr lang="en-US" sz="5400" dirty="0"/>
              <a:t>medicine fight bacterial infections in animal and human either by killing the microorganism (bactericidal) or keeping them from proliferation themselves (bacteriostatic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8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8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classification-of-antibiotics-638x381.jpg">
            <a:extLst>
              <a:ext uri="{FF2B5EF4-FFF2-40B4-BE49-F238E27FC236}">
                <a16:creationId xmlns:a16="http://schemas.microsoft.com/office/drawing/2014/main" id="{4294B900-4443-8FB5-512B-0386AACF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09575"/>
            <a:ext cx="89916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9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is the mechanisms of antibiotics?</a:t>
            </a:r>
          </a:p>
        </p:txBody>
      </p:sp>
    </p:spTree>
    <p:extLst>
      <p:ext uri="{BB962C8B-B14F-4D97-AF65-F5344CB8AC3E}">
        <p14:creationId xmlns:p14="http://schemas.microsoft.com/office/powerpoint/2010/main" val="388005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maxresdefault.jpg">
            <a:extLst>
              <a:ext uri="{FF2B5EF4-FFF2-40B4-BE49-F238E27FC236}">
                <a16:creationId xmlns:a16="http://schemas.microsoft.com/office/drawing/2014/main" id="{C60F3054-3A26-ECAE-282F-A686F7B4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76212"/>
            <a:ext cx="86741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7962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are the sources of antibiotics?</a:t>
            </a:r>
          </a:p>
        </p:txBody>
      </p:sp>
    </p:spTree>
    <p:extLst>
      <p:ext uri="{BB962C8B-B14F-4D97-AF65-F5344CB8AC3E}">
        <p14:creationId xmlns:p14="http://schemas.microsoft.com/office/powerpoint/2010/main" val="369649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12" y="148748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Antibiotics are produced naturally by one microorganism or produced synthetically or semi synthetically in the laboratory.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13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D5B1-E46D-4439-3467-04D8253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137" y="175418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are 4 routes methods by which you may administer antibiotics to animals?</a:t>
            </a:r>
          </a:p>
        </p:txBody>
      </p:sp>
    </p:spTree>
    <p:extLst>
      <p:ext uri="{BB962C8B-B14F-4D97-AF65-F5344CB8AC3E}">
        <p14:creationId xmlns:p14="http://schemas.microsoft.com/office/powerpoint/2010/main" val="300222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346</Words>
  <Application>Microsoft Office PowerPoint</Application>
  <PresentationFormat>Widescreen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Arabic Typesetting</vt:lpstr>
      <vt:lpstr>Arial</vt:lpstr>
      <vt:lpstr>Arial</vt:lpstr>
      <vt:lpstr>Arial Black</vt:lpstr>
      <vt:lpstr>Calibri</vt:lpstr>
      <vt:lpstr>Calibri Light</vt:lpstr>
      <vt:lpstr>Office Theme</vt:lpstr>
      <vt:lpstr>Antibiotics residues in meat, milk products and egg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mechanisms of antibiotic resistance? </vt:lpstr>
      <vt:lpstr>PowerPoint Presentation</vt:lpstr>
      <vt:lpstr>what factors promote antimicrobial resistance?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Naruto</dc:creator>
  <cp:lastModifiedBy>Naruto</cp:lastModifiedBy>
  <cp:revision>19</cp:revision>
  <dcterms:created xsi:type="dcterms:W3CDTF">2023-03-31T20:51:51Z</dcterms:created>
  <dcterms:modified xsi:type="dcterms:W3CDTF">2024-11-29T15:28:29Z</dcterms:modified>
</cp:coreProperties>
</file>